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5"/>
  </p:notesMasterIdLst>
  <p:sldIdLst>
    <p:sldId id="303" r:id="rId5"/>
    <p:sldId id="279" r:id="rId6"/>
    <p:sldId id="280" r:id="rId7"/>
    <p:sldId id="282" r:id="rId8"/>
    <p:sldId id="283" r:id="rId9"/>
    <p:sldId id="284" r:id="rId10"/>
    <p:sldId id="285" r:id="rId11"/>
    <p:sldId id="286" r:id="rId12"/>
    <p:sldId id="281" r:id="rId13"/>
    <p:sldId id="287" r:id="rId14"/>
    <p:sldId id="288" r:id="rId15"/>
    <p:sldId id="289" r:id="rId16"/>
    <p:sldId id="290" r:id="rId17"/>
    <p:sldId id="291" r:id="rId18"/>
    <p:sldId id="293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11" r:id="rId35"/>
    <p:sldId id="313" r:id="rId36"/>
    <p:sldId id="314" r:id="rId37"/>
    <p:sldId id="315" r:id="rId38"/>
    <p:sldId id="316" r:id="rId39"/>
    <p:sldId id="317" r:id="rId40"/>
    <p:sldId id="318" r:id="rId41"/>
    <p:sldId id="319" r:id="rId42"/>
    <p:sldId id="320" r:id="rId43"/>
    <p:sldId id="294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EC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1/16/2023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22D1C-31F1-3900-91DD-60B461FDCE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Biblioteka</a:t>
            </a:r>
            <a:r>
              <a:rPr lang="en-US" dirty="0"/>
              <a:t> on-line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CEA03-B284-96F7-B870-7D7F041D22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030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57ED-1799-4818-88D3-A55E51608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Tworzenie kont prywatnych, brak instytucyjnych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127218-1995-4BDF-A459-AFBA2961D3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0108" y="2076449"/>
            <a:ext cx="6638192" cy="4385413"/>
          </a:xfrm>
        </p:spPr>
      </p:pic>
    </p:spTree>
    <p:extLst>
      <p:ext uri="{BB962C8B-B14F-4D97-AF65-F5344CB8AC3E}">
        <p14:creationId xmlns:p14="http://schemas.microsoft.com/office/powerpoint/2010/main" val="2277207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3FCA7-A3EF-472E-A6DC-201BBC5F3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Zaawansowane wyszukiwanie oraz filtrowanie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553888-5CD3-4FF5-B88D-4E8C8B0EF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4059" y="1866899"/>
            <a:ext cx="3845791" cy="444135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DD9011-2D04-4336-B7DF-D11662D6D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209" y="1866900"/>
            <a:ext cx="4345733" cy="444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44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2EE2C-C237-490B-B2F1-2CFCC24CF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Możliwość słuchania oraz czytania dostępnych tytułów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BDF13A-1264-4B29-9B71-BE0FE2BD19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3731" y="2076450"/>
            <a:ext cx="7095392" cy="4580296"/>
          </a:xfrm>
        </p:spPr>
      </p:pic>
    </p:spTree>
    <p:extLst>
      <p:ext uri="{BB962C8B-B14F-4D97-AF65-F5344CB8AC3E}">
        <p14:creationId xmlns:p14="http://schemas.microsoft.com/office/powerpoint/2010/main" val="3206166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9B85A-8D3E-4B88-A5B3-2A30AFF2A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Oceny i opinie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5BE532-8F42-4B7D-A746-CA3EA970D8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5616" y="2076450"/>
            <a:ext cx="5911243" cy="3714750"/>
          </a:xfrm>
        </p:spPr>
      </p:pic>
    </p:spTree>
    <p:extLst>
      <p:ext uri="{BB962C8B-B14F-4D97-AF65-F5344CB8AC3E}">
        <p14:creationId xmlns:p14="http://schemas.microsoft.com/office/powerpoint/2010/main" val="450326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41000-C8A0-4E7A-96A2-6D59343C8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System polecający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DC36B0-5933-4DCD-9015-57DC583D82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3858" y="2076450"/>
            <a:ext cx="6958549" cy="4658466"/>
          </a:xfrm>
        </p:spPr>
      </p:pic>
    </p:spTree>
    <p:extLst>
      <p:ext uri="{BB962C8B-B14F-4D97-AF65-F5344CB8AC3E}">
        <p14:creationId xmlns:p14="http://schemas.microsoft.com/office/powerpoint/2010/main" val="2344189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58BD-4B1E-4A37-B808-1588E5E8B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Funkcjonalno</a:t>
            </a:r>
            <a:r>
              <a:rPr lang="pl-PL" dirty="0"/>
              <a:t>śći</a:t>
            </a:r>
            <a:r>
              <a:rPr lang="en-US" dirty="0"/>
              <a:t> </a:t>
            </a:r>
            <a:r>
              <a:rPr lang="en-US" dirty="0" err="1"/>
              <a:t>aplikacji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844B9-4D30-44F7-88A0-76D7973A5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Must Have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818AF-03A8-4B55-AA1C-644E2DA15429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913794" y="2768112"/>
            <a:ext cx="3408039" cy="3023088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dirty="0"/>
              <a:t>Katalog książek</a:t>
            </a:r>
            <a:r>
              <a:rPr lang="en-US" dirty="0"/>
              <a:t> </a:t>
            </a:r>
            <a:r>
              <a:rPr lang="pl-PL" dirty="0"/>
              <a:t>*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dirty="0"/>
              <a:t>Kategorie książek</a:t>
            </a:r>
            <a:r>
              <a:rPr lang="en-US" dirty="0"/>
              <a:t> *</a:t>
            </a:r>
            <a:endParaRPr lang="pl-PL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dirty="0"/>
              <a:t>Przeszukiwanie katalogu</a:t>
            </a:r>
            <a:r>
              <a:rPr lang="en-US" dirty="0"/>
              <a:t> </a:t>
            </a:r>
            <a:r>
              <a:rPr lang="pl-PL" dirty="0"/>
              <a:t>*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dirty="0"/>
              <a:t>Przechowywanie e-booków</a:t>
            </a:r>
            <a:r>
              <a:rPr lang="en-US" dirty="0"/>
              <a:t> *</a:t>
            </a:r>
            <a:endParaRPr lang="pl-PL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dirty="0"/>
              <a:t>System kont użytkowników</a:t>
            </a:r>
            <a:r>
              <a:rPr lang="en-US" dirty="0"/>
              <a:t> *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dirty="0"/>
              <a:t>System opinii i ocen użytkowników</a:t>
            </a:r>
            <a:r>
              <a:rPr lang="en-US" dirty="0"/>
              <a:t> </a:t>
            </a:r>
            <a:r>
              <a:rPr lang="pl-PL" dirty="0"/>
              <a:t>*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dirty="0"/>
              <a:t>System rekomendacyjny wyboru książek</a:t>
            </a:r>
            <a:r>
              <a:rPr lang="en-US" dirty="0"/>
              <a:t> *</a:t>
            </a:r>
            <a:endParaRPr lang="pl-PL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dirty="0"/>
              <a:t>Wizualizacja opinii</a:t>
            </a:r>
            <a:r>
              <a:rPr lang="en-US" dirty="0"/>
              <a:t> </a:t>
            </a:r>
            <a:r>
              <a:rPr lang="pl-PL" dirty="0"/>
              <a:t>*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l-PL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l-PL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l-PL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l-PL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13AEB5-1E65-44AD-B4B2-DF0E076463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l-PL" dirty="0"/>
              <a:t>Should Have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250423-7762-4F34-8717-A5673DD1FC56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dirty="0"/>
              <a:t>Funkcjonalność przeglądania i oceny innych opinii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dirty="0"/>
              <a:t>Możliwość edycji danych konta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l-PL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258335-72BB-418B-A47B-E53BD195CC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Could Have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3270530-C63E-4C11-84D2-18D1B1F7A41C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dirty="0"/>
              <a:t>Możliwość tworzenia kont studenckich z darmowymi książkami edukacyjnymi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dirty="0"/>
              <a:t>System próśb o dodanie nowej książki do systemu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dirty="0"/>
              <a:t>Listy przeczytanych książek z ocenami, dostępne do wglądu dla innych użytkowników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01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8316E-CD5B-4E6D-82BD-140172015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772013"/>
            <a:ext cx="9440034" cy="1828801"/>
          </a:xfrm>
        </p:spPr>
        <p:txBody>
          <a:bodyPr/>
          <a:lstStyle/>
          <a:p>
            <a:r>
              <a:rPr lang="pl-PL" dirty="0"/>
              <a:t>Technologie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2EDC3A-98AA-424F-AD12-0644B64A70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2904066"/>
            <a:ext cx="4725307" cy="3505526"/>
          </a:xfrm>
        </p:spPr>
        <p:txBody>
          <a:bodyPr>
            <a:normAutofit/>
          </a:bodyPr>
          <a:lstStyle/>
          <a:p>
            <a:pPr algn="l"/>
            <a:r>
              <a:rPr lang="pl-PL" dirty="0"/>
              <a:t>Język programowania: Python</a:t>
            </a:r>
          </a:p>
          <a:p>
            <a:pPr algn="l"/>
            <a:r>
              <a:rPr lang="pl-PL" sz="2000" dirty="0"/>
              <a:t>Dosyć nowoczesna składnia języka i możliwość korzystania z różnych paradygmatów programowania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734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B3897FC-A693-4656-8FCD-CF609C3B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6A4B4B-B3B4-4C00-8753-7990D4DA5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00" y="643467"/>
            <a:ext cx="3946393" cy="1956298"/>
          </a:xfrm>
        </p:spPr>
        <p:txBody>
          <a:bodyPr>
            <a:normAutofit/>
          </a:bodyPr>
          <a:lstStyle/>
          <a:p>
            <a:pPr algn="l"/>
            <a:r>
              <a:rPr lang="pl-PL" sz="3600"/>
              <a:t>Backend: Python &amp; Django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ACE76-E140-403B-928A-30EE84715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9768" y="643467"/>
            <a:ext cx="6430560" cy="1956298"/>
          </a:xfrm>
        </p:spPr>
        <p:txBody>
          <a:bodyPr anchor="ctr">
            <a:normAutofit/>
          </a:bodyPr>
          <a:lstStyle/>
          <a:p>
            <a:pPr marL="36900" indent="0">
              <a:buClr>
                <a:srgbClr val="FECB3B"/>
              </a:buClr>
              <a:buNone/>
            </a:pPr>
            <a:r>
              <a:rPr lang="pl-PL" sz="2100" dirty="0"/>
              <a:t>Python wyróżnia się nowoczesną składnią języka oraz możliwością wyboru paradygmatów programowania, w pythonie jest również dostępnych wiele </a:t>
            </a:r>
            <a:r>
              <a:rPr lang="en-US" sz="2100" dirty="0" err="1"/>
              <a:t>projekt</a:t>
            </a:r>
            <a:r>
              <a:rPr lang="pl-PL" sz="2100" dirty="0"/>
              <a:t>ów </a:t>
            </a:r>
            <a:r>
              <a:rPr lang="en-US" sz="2100" dirty="0"/>
              <a:t>open-source</a:t>
            </a:r>
            <a:r>
              <a:rPr lang="pl-PL" sz="2100" dirty="0"/>
              <a:t> napisanych i testowanych przez społeczność, które znacznie ułatwiają pracę w tym języku.</a:t>
            </a:r>
          </a:p>
        </p:txBody>
      </p:sp>
      <p:pic>
        <p:nvPicPr>
          <p:cNvPr id="2052" name="Picture 4" descr="Server side development with Python Django Framework - TechSpire  LLCTechSpire LLC">
            <a:extLst>
              <a:ext uri="{FF2B5EF4-FFF2-40B4-BE49-F238E27FC236}">
                <a16:creationId xmlns:a16="http://schemas.microsoft.com/office/drawing/2014/main" id="{75D95E86-54CB-6DC7-909C-1589C44D0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3429000"/>
            <a:ext cx="5524917" cy="310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CB7C610-8224-B5BE-AA05-500F4C282864}"/>
              </a:ext>
            </a:extLst>
          </p:cNvPr>
          <p:cNvSpPr txBox="1">
            <a:spLocks/>
          </p:cNvSpPr>
          <p:nvPr/>
        </p:nvSpPr>
        <p:spPr>
          <a:xfrm>
            <a:off x="707900" y="2772584"/>
            <a:ext cx="5016625" cy="376418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Clr>
                <a:srgbClr val="FECB3B"/>
              </a:buClr>
              <a:buFont typeface="Wingdings 2" charset="2"/>
              <a:buNone/>
            </a:pPr>
            <a:r>
              <a:rPr lang="pl-PL" sz="2100" dirty="0">
                <a:solidFill>
                  <a:srgbClr val="F3ECD7"/>
                </a:solidFill>
                <a:effectLst/>
                <a:latin typeface="Goudy Old Style (Body)"/>
              </a:rPr>
              <a:t>Django </a:t>
            </a:r>
            <a:r>
              <a:rPr lang="en-US" sz="2100" b="0" i="0" dirty="0">
                <a:solidFill>
                  <a:srgbClr val="F3ECD7"/>
                </a:solidFill>
                <a:effectLst/>
                <a:latin typeface="Goudy Old Style (Body)"/>
              </a:rPr>
              <a:t>to </a:t>
            </a:r>
            <a:r>
              <a:rPr lang="en-US" sz="2100" b="0" i="0" dirty="0" err="1">
                <a:solidFill>
                  <a:srgbClr val="F3ECD7"/>
                </a:solidFill>
                <a:effectLst/>
                <a:latin typeface="Goudy Old Style (Body)"/>
              </a:rPr>
              <a:t>darmowy</a:t>
            </a:r>
            <a:r>
              <a:rPr lang="pl-PL" sz="2100" b="0" i="0" dirty="0">
                <a:solidFill>
                  <a:srgbClr val="F3ECD7"/>
                </a:solidFill>
                <a:effectLst/>
                <a:latin typeface="Goudy Old Style (Body)"/>
              </a:rPr>
              <a:t> framework do tworzenia aplikacji webowych, napisany w Pythonie. Jest tozbiór narzędzi, dzięki którym tworzenie stron internetowych jest szybsze i łatwiejsze.</a:t>
            </a:r>
            <a:r>
              <a:rPr lang="pl-PL" sz="2100" dirty="0">
                <a:solidFill>
                  <a:srgbClr val="F3ECD7"/>
                </a:solidFill>
                <a:effectLst/>
                <a:latin typeface="Goudy Old Style (Body)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6113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FA43EE-1FEC-BF89-BD7C-0E2BE58A6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>
            <a:normAutofit/>
          </a:bodyPr>
          <a:lstStyle/>
          <a:p>
            <a:pPr algn="l"/>
            <a:r>
              <a:rPr lang="pl-PL" sz="3000" dirty="0"/>
              <a:t>Frontend: React.js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E9EEC-568E-DEB6-44DC-730D7913C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47153"/>
            <a:ext cx="3358084" cy="3544046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pl-PL" sz="2100" dirty="0"/>
              <a:t>React jest biblioteką dla JavaScript, która wykorzystywana jest do tworzenia interfejsów graficznych aplikacji internetowych. Za React odpowiedzialny jest m.in Facebook i Instagram.</a:t>
            </a:r>
            <a:endParaRPr lang="en-US" sz="2100" dirty="0"/>
          </a:p>
        </p:txBody>
      </p:sp>
      <p:pic>
        <p:nvPicPr>
          <p:cNvPr id="3074" name="Picture 2" descr="ReactJS Architecture (2 of 3): Route Changes and Route Handlers">
            <a:extLst>
              <a:ext uri="{FF2B5EF4-FFF2-40B4-BE49-F238E27FC236}">
                <a16:creationId xmlns:a16="http://schemas.microsoft.com/office/drawing/2014/main" id="{F3BAA613-7DB3-CBCD-626D-82B4E2575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15348" y="1310292"/>
            <a:ext cx="6633184" cy="381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675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8E24B0-86D1-1EE4-5EAC-A55502537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4781720" cy="1370605"/>
          </a:xfrm>
        </p:spPr>
        <p:txBody>
          <a:bodyPr>
            <a:normAutofit/>
          </a:bodyPr>
          <a:lstStyle/>
          <a:p>
            <a:pPr algn="l"/>
            <a:r>
              <a:rPr lang="pl-PL" sz="3000" dirty="0"/>
              <a:t>Baza danych: PostgreSQL</a:t>
            </a:r>
            <a:endParaRPr lang="en-US" sz="3000" dirty="0"/>
          </a:p>
        </p:txBody>
      </p:sp>
      <p:sp>
        <p:nvSpPr>
          <p:cNvPr id="4102" name="Content Placeholder 4101">
            <a:extLst>
              <a:ext uri="{FF2B5EF4-FFF2-40B4-BE49-F238E27FC236}">
                <a16:creationId xmlns:a16="http://schemas.microsoft.com/office/drawing/2014/main" id="{EF9E5A81-5834-E385-D7F9-3477FCEC9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47153"/>
            <a:ext cx="4781720" cy="3544046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pl-PL" sz="2100" dirty="0"/>
              <a:t>PostgreSQL to niezwykle popularny system zarządzania bazami danych, który oparty jest na kodzie open-source. Narzędzie obsługuje zarówno SQL, jak i JSON dla zapytań relacyjnych oraz nierelacyjnych dla zapewnienia rozszerzalności i zgodności z SQL.</a:t>
            </a:r>
            <a:endParaRPr lang="en-US" sz="2100" dirty="0"/>
          </a:p>
        </p:txBody>
      </p:sp>
      <p:pic>
        <p:nvPicPr>
          <p:cNvPr id="4098" name="Picture 2" descr="Bezpieczna zmiana hasła PostgreSQL w terminalu linuxa. - Rascal Blog">
            <a:extLst>
              <a:ext uri="{FF2B5EF4-FFF2-40B4-BE49-F238E27FC236}">
                <a16:creationId xmlns:a16="http://schemas.microsoft.com/office/drawing/2014/main" id="{246FCB60-5B23-3FE9-FF7B-D4EBDA4C9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6485" y="643465"/>
            <a:ext cx="4632960" cy="514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195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2600" dirty="0" err="1"/>
              <a:t>Aplikacje</a:t>
            </a:r>
            <a:r>
              <a:rPr lang="en-US" sz="2600" dirty="0"/>
              <a:t> </a:t>
            </a:r>
            <a:r>
              <a:rPr lang="en-US" sz="2600" dirty="0" err="1"/>
              <a:t>podobne</a:t>
            </a:r>
            <a:r>
              <a:rPr lang="en-US" sz="2600" dirty="0"/>
              <a:t> do </a:t>
            </a:r>
            <a:r>
              <a:rPr lang="en-US" sz="2600" dirty="0" err="1"/>
              <a:t>tworzonego</a:t>
            </a:r>
            <a:r>
              <a:rPr lang="en-US" sz="2600" dirty="0"/>
              <a:t> </a:t>
            </a:r>
            <a:r>
              <a:rPr lang="en-US" sz="2600" dirty="0" err="1"/>
              <a:t>projektu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FD1F2-C858-4A92-8317-06D43CF8C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10353762" cy="5703277"/>
          </a:xfrm>
        </p:spPr>
        <p:txBody>
          <a:bodyPr/>
          <a:lstStyle/>
          <a:p>
            <a:r>
              <a:rPr lang="pl-PL" dirty="0"/>
              <a:t>User Stories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446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A5B0A-4BCD-5CD7-A277-0F6073EA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38151"/>
            <a:ext cx="10364410" cy="1257300"/>
          </a:xfrm>
        </p:spPr>
        <p:txBody>
          <a:bodyPr>
            <a:normAutofit/>
          </a:bodyPr>
          <a:lstStyle/>
          <a:p>
            <a:r>
              <a:rPr lang="pl-PL" sz="3900" dirty="0"/>
              <a:t>Wyświetlenie </a:t>
            </a:r>
            <a:r>
              <a:rPr lang="pl-PL" sz="4000" dirty="0"/>
              <a:t>katalogu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207B2-08EB-40E0-1718-26963D541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95452"/>
            <a:ext cx="5182205" cy="1733548"/>
          </a:xfrm>
        </p:spPr>
        <p:txBody>
          <a:bodyPr/>
          <a:lstStyle/>
          <a:p>
            <a:pPr marL="36900" indent="0">
              <a:buNone/>
            </a:pPr>
            <a:r>
              <a:rPr lang="pl-PL" dirty="0"/>
              <a:t>User story:</a:t>
            </a:r>
          </a:p>
          <a:p>
            <a:pPr marL="36900" indent="0">
              <a:buNone/>
            </a:pPr>
            <a:r>
              <a:rPr lang="pl-PL" dirty="0"/>
              <a:t>Użytkownik chce wyświetlić katalog książek, aby przejrzeć dostępne tytuły.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699D13-901B-258B-B9BF-422D545CC993}"/>
              </a:ext>
            </a:extLst>
          </p:cNvPr>
          <p:cNvSpPr txBox="1">
            <a:spLocks/>
          </p:cNvSpPr>
          <p:nvPr/>
        </p:nvSpPr>
        <p:spPr>
          <a:xfrm>
            <a:off x="6096000" y="1695451"/>
            <a:ext cx="5182206" cy="10096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pl-PL" sz="4000" dirty="0"/>
              <a:t>Priorytet: </a:t>
            </a:r>
            <a:r>
              <a:rPr lang="pl-PL" sz="3700" dirty="0"/>
              <a:t>wysoki</a:t>
            </a:r>
            <a:endParaRPr lang="en-US" sz="37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9428F00-4E78-D9DB-3E98-7E026DE1A471}"/>
              </a:ext>
            </a:extLst>
          </p:cNvPr>
          <p:cNvSpPr txBox="1">
            <a:spLocks/>
          </p:cNvSpPr>
          <p:nvPr/>
        </p:nvSpPr>
        <p:spPr>
          <a:xfrm>
            <a:off x="913794" y="3429000"/>
            <a:ext cx="10455246" cy="270509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pl-PL" dirty="0"/>
              <a:t>Kryteria akceptacji:</a:t>
            </a:r>
          </a:p>
          <a:p>
            <a:pPr marL="36900" indent="0">
              <a:buFont typeface="Wingdings 2" charset="2"/>
              <a:buNone/>
            </a:pPr>
            <a:r>
              <a:rPr lang="pl-PL" dirty="0"/>
              <a:t>Dowolny użytkownik,</a:t>
            </a:r>
            <a:r>
              <a:rPr lang="en-US" dirty="0"/>
              <a:t> </a:t>
            </a:r>
            <a:r>
              <a:rPr lang="pl-PL" dirty="0"/>
              <a:t>przechodzi w podstronę katalogu poprzez naciśnięcie przycisku „Katalog”, po czym wyświetla się lista dostępnych książek.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751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A5B0A-4BCD-5CD7-A277-0F6073EA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38151"/>
            <a:ext cx="10364410" cy="1257300"/>
          </a:xfrm>
        </p:spPr>
        <p:txBody>
          <a:bodyPr>
            <a:normAutofit/>
          </a:bodyPr>
          <a:lstStyle/>
          <a:p>
            <a:r>
              <a:rPr lang="pl-PL" sz="3900" dirty="0"/>
              <a:t>Zakupienie e-booka lub audiobooka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207B2-08EB-40E0-1718-26963D541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95452"/>
            <a:ext cx="5182205" cy="1733548"/>
          </a:xfrm>
        </p:spPr>
        <p:txBody>
          <a:bodyPr/>
          <a:lstStyle/>
          <a:p>
            <a:pPr marL="36900" indent="0">
              <a:buNone/>
            </a:pPr>
            <a:r>
              <a:rPr lang="pl-PL" dirty="0"/>
              <a:t>User story:</a:t>
            </a:r>
          </a:p>
          <a:p>
            <a:pPr marL="36900" indent="0">
              <a:buNone/>
            </a:pPr>
            <a:r>
              <a:rPr lang="pl-PL" dirty="0"/>
              <a:t>Użytkownik chce wykupić wybraną książkę.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699D13-901B-258B-B9BF-422D545CC993}"/>
              </a:ext>
            </a:extLst>
          </p:cNvPr>
          <p:cNvSpPr txBox="1">
            <a:spLocks/>
          </p:cNvSpPr>
          <p:nvPr/>
        </p:nvSpPr>
        <p:spPr>
          <a:xfrm>
            <a:off x="6096000" y="1695451"/>
            <a:ext cx="5182206" cy="10096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pl-PL" sz="4000" dirty="0"/>
              <a:t>Priorytet: </a:t>
            </a:r>
            <a:r>
              <a:rPr lang="pl-PL" sz="3700" dirty="0"/>
              <a:t>wysoki</a:t>
            </a:r>
            <a:endParaRPr lang="en-US" sz="37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9428F00-4E78-D9DB-3E98-7E026DE1A471}"/>
              </a:ext>
            </a:extLst>
          </p:cNvPr>
          <p:cNvSpPr txBox="1">
            <a:spLocks/>
          </p:cNvSpPr>
          <p:nvPr/>
        </p:nvSpPr>
        <p:spPr>
          <a:xfrm>
            <a:off x="913794" y="3429000"/>
            <a:ext cx="10478106" cy="270509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pl-PL" dirty="0"/>
              <a:t>Kryteria akceptacji:</a:t>
            </a:r>
          </a:p>
          <a:p>
            <a:pPr marL="36900" indent="0">
              <a:buFont typeface="Wingdings 2" charset="2"/>
              <a:buNone/>
            </a:pPr>
            <a:r>
              <a:rPr lang="pl-PL" dirty="0"/>
              <a:t>Zidentyfikowany użytkownik, po wybraniu pożądanego tytułu, znajduje przycisk „kup”, gdzie zostaje przeniesiony do systemu płatności.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086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A5B0A-4BCD-5CD7-A277-0F6073EA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38151"/>
            <a:ext cx="10364410" cy="1257300"/>
          </a:xfrm>
        </p:spPr>
        <p:txBody>
          <a:bodyPr>
            <a:normAutofit/>
          </a:bodyPr>
          <a:lstStyle/>
          <a:p>
            <a:r>
              <a:rPr lang="pl-PL" sz="3900" dirty="0"/>
              <a:t>Ocena Książki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207B2-08EB-40E0-1718-26963D541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95452"/>
            <a:ext cx="5182205" cy="1733548"/>
          </a:xfrm>
        </p:spPr>
        <p:txBody>
          <a:bodyPr/>
          <a:lstStyle/>
          <a:p>
            <a:pPr marL="36900" indent="0">
              <a:buNone/>
            </a:pPr>
            <a:r>
              <a:rPr lang="pl-PL" dirty="0"/>
              <a:t>User story:</a:t>
            </a:r>
          </a:p>
          <a:p>
            <a:pPr marL="36900" indent="0">
              <a:buNone/>
            </a:pPr>
            <a:r>
              <a:rPr lang="pl-PL" dirty="0"/>
              <a:t>Użytkownik chce ocenić przczytaną książkę.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699D13-901B-258B-B9BF-422D545CC993}"/>
              </a:ext>
            </a:extLst>
          </p:cNvPr>
          <p:cNvSpPr txBox="1">
            <a:spLocks/>
          </p:cNvSpPr>
          <p:nvPr/>
        </p:nvSpPr>
        <p:spPr>
          <a:xfrm>
            <a:off x="6096000" y="1695451"/>
            <a:ext cx="5182206" cy="10096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pl-PL" sz="4000" dirty="0"/>
              <a:t>Priorytet: </a:t>
            </a:r>
            <a:r>
              <a:rPr lang="pl-PL" sz="3700" dirty="0"/>
              <a:t>wysoki</a:t>
            </a:r>
            <a:endParaRPr lang="en-US" sz="37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9428F00-4E78-D9DB-3E98-7E026DE1A471}"/>
              </a:ext>
            </a:extLst>
          </p:cNvPr>
          <p:cNvSpPr txBox="1">
            <a:spLocks/>
          </p:cNvSpPr>
          <p:nvPr/>
        </p:nvSpPr>
        <p:spPr>
          <a:xfrm>
            <a:off x="913794" y="3429000"/>
            <a:ext cx="10447626" cy="270509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pl-PL" dirty="0"/>
              <a:t>Kryteria akceptacji:</a:t>
            </a:r>
          </a:p>
          <a:p>
            <a:pPr marL="36900" indent="0">
              <a:buFont typeface="Wingdings 2" charset="2"/>
              <a:buNone/>
            </a:pPr>
            <a:r>
              <a:rPr lang="pl-PL" dirty="0"/>
              <a:t>Zidentyfikowany użytkownik, po zakupieniu książki, i przejściu na jej stronę, wybiera ilość gwiazdek, opcjonalnie zostawia którką notatkę i klika przycisk „oceń”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281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A5B0A-4BCD-5CD7-A277-0F6073EA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38151"/>
            <a:ext cx="10364410" cy="1257300"/>
          </a:xfrm>
        </p:spPr>
        <p:txBody>
          <a:bodyPr>
            <a:normAutofit/>
          </a:bodyPr>
          <a:lstStyle/>
          <a:p>
            <a:r>
              <a:rPr lang="pl-PL" sz="3900" dirty="0"/>
              <a:t>Przeszukiwanie katalogu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207B2-08EB-40E0-1718-26963D541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95452"/>
            <a:ext cx="5182205" cy="1733548"/>
          </a:xfrm>
        </p:spPr>
        <p:txBody>
          <a:bodyPr/>
          <a:lstStyle/>
          <a:p>
            <a:pPr marL="36900" indent="0">
              <a:buNone/>
            </a:pPr>
            <a:r>
              <a:rPr lang="pl-PL" dirty="0"/>
              <a:t>User story:</a:t>
            </a:r>
          </a:p>
          <a:p>
            <a:pPr marL="36900" indent="0">
              <a:buNone/>
            </a:pPr>
            <a:r>
              <a:rPr lang="pl-PL" dirty="0"/>
              <a:t>Użytkownik chce przefiltrować i/lub posortować katalog książek.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699D13-901B-258B-B9BF-422D545CC993}"/>
              </a:ext>
            </a:extLst>
          </p:cNvPr>
          <p:cNvSpPr txBox="1">
            <a:spLocks/>
          </p:cNvSpPr>
          <p:nvPr/>
        </p:nvSpPr>
        <p:spPr>
          <a:xfrm>
            <a:off x="6096000" y="1695451"/>
            <a:ext cx="5182206" cy="10096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pl-PL" sz="4000" dirty="0"/>
              <a:t>Priorytet: </a:t>
            </a:r>
            <a:r>
              <a:rPr lang="pl-PL" sz="3700" dirty="0"/>
              <a:t>wysoki</a:t>
            </a:r>
            <a:endParaRPr lang="en-US" sz="37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9428F00-4E78-D9DB-3E98-7E026DE1A471}"/>
              </a:ext>
            </a:extLst>
          </p:cNvPr>
          <p:cNvSpPr txBox="1">
            <a:spLocks/>
          </p:cNvSpPr>
          <p:nvPr/>
        </p:nvSpPr>
        <p:spPr>
          <a:xfrm>
            <a:off x="913794" y="3429000"/>
            <a:ext cx="10364410" cy="270509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pl-PL" dirty="0"/>
              <a:t>Kryteria akceptacji:</a:t>
            </a:r>
          </a:p>
          <a:p>
            <a:pPr marL="36900" indent="0">
              <a:buFont typeface="Wingdings 2" charset="2"/>
              <a:buNone/>
            </a:pPr>
            <a:r>
              <a:rPr lang="pl-PL" dirty="0"/>
              <a:t>Dowolny użytkownik, po wyświetleniu katalogu, zaznacza pożądane opcje sortowania bądź filtrowania i klika przycisk „szukaj”. Pojawia się nowa odpowiednia lista.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659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A5B0A-4BCD-5CD7-A277-0F6073EA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38151"/>
            <a:ext cx="10364410" cy="1257300"/>
          </a:xfrm>
        </p:spPr>
        <p:txBody>
          <a:bodyPr>
            <a:normAutofit/>
          </a:bodyPr>
          <a:lstStyle/>
          <a:p>
            <a:r>
              <a:rPr lang="pl-PL" sz="3900" dirty="0"/>
              <a:t>Założenie konta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207B2-08EB-40E0-1718-26963D541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95452"/>
            <a:ext cx="5182205" cy="1733548"/>
          </a:xfrm>
        </p:spPr>
        <p:txBody>
          <a:bodyPr/>
          <a:lstStyle/>
          <a:p>
            <a:pPr marL="36900" indent="0">
              <a:buNone/>
            </a:pPr>
            <a:r>
              <a:rPr lang="pl-PL" dirty="0"/>
              <a:t>User story:</a:t>
            </a:r>
          </a:p>
          <a:p>
            <a:pPr marL="36900" indent="0">
              <a:buNone/>
            </a:pPr>
            <a:r>
              <a:rPr lang="pl-PL" dirty="0"/>
              <a:t>Użytkownik chce założyć konto w systemie.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699D13-901B-258B-B9BF-422D545CC993}"/>
              </a:ext>
            </a:extLst>
          </p:cNvPr>
          <p:cNvSpPr txBox="1">
            <a:spLocks/>
          </p:cNvSpPr>
          <p:nvPr/>
        </p:nvSpPr>
        <p:spPr>
          <a:xfrm>
            <a:off x="6096000" y="1695451"/>
            <a:ext cx="5182206" cy="10096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pl-PL" sz="4000" dirty="0"/>
              <a:t>Priorytet: </a:t>
            </a:r>
            <a:r>
              <a:rPr lang="pl-PL" sz="3700" dirty="0"/>
              <a:t>wysoki</a:t>
            </a:r>
            <a:endParaRPr lang="en-US" sz="37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9428F00-4E78-D9DB-3E98-7E026DE1A471}"/>
              </a:ext>
            </a:extLst>
          </p:cNvPr>
          <p:cNvSpPr txBox="1">
            <a:spLocks/>
          </p:cNvSpPr>
          <p:nvPr/>
        </p:nvSpPr>
        <p:spPr>
          <a:xfrm>
            <a:off x="913794" y="3429000"/>
            <a:ext cx="10364410" cy="270509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pl-PL" dirty="0"/>
              <a:t>Kryteria akceptacji:</a:t>
            </a:r>
          </a:p>
          <a:p>
            <a:pPr marL="36900" indent="0">
              <a:buFont typeface="Wingdings 2" charset="2"/>
              <a:buNone/>
            </a:pPr>
            <a:r>
              <a:rPr lang="pl-PL" dirty="0"/>
              <a:t>Po przejściu do formularza resjestracji, gdy wszystkie wymagane pola są wypełnione, użytkownik klika przycisk „zarejestruj”.</a:t>
            </a:r>
          </a:p>
          <a:p>
            <a:pPr marL="36900" indent="0">
              <a:buFont typeface="Wingdings 2" charset="2"/>
              <a:buNone/>
            </a:pPr>
            <a:r>
              <a:rPr lang="pl-PL" dirty="0"/>
              <a:t>Na podany w formularzu e-mail przychodzi wiadomość z linkiem potwierdzającym, po przejściu na otrzymany url konto zostaje stworzone.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4635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A5B0A-4BCD-5CD7-A277-0F6073EA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38151"/>
            <a:ext cx="10364410" cy="1257300"/>
          </a:xfrm>
        </p:spPr>
        <p:txBody>
          <a:bodyPr>
            <a:normAutofit/>
          </a:bodyPr>
          <a:lstStyle/>
          <a:p>
            <a:r>
              <a:rPr lang="pl-PL" sz="3900" dirty="0"/>
              <a:t>Rekomendacja książki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207B2-08EB-40E0-1718-26963D541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95452"/>
            <a:ext cx="5182205" cy="1733548"/>
          </a:xfrm>
        </p:spPr>
        <p:txBody>
          <a:bodyPr/>
          <a:lstStyle/>
          <a:p>
            <a:pPr marL="36900" indent="0">
              <a:buNone/>
            </a:pPr>
            <a:r>
              <a:rPr lang="pl-PL" dirty="0"/>
              <a:t>User story:</a:t>
            </a:r>
          </a:p>
          <a:p>
            <a:pPr marL="36900" indent="0">
              <a:buNone/>
            </a:pPr>
            <a:r>
              <a:rPr lang="pl-PL" dirty="0"/>
              <a:t>Użytkownik chce aby system polecił odpowiednią dla niego książkę.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699D13-901B-258B-B9BF-422D545CC993}"/>
              </a:ext>
            </a:extLst>
          </p:cNvPr>
          <p:cNvSpPr txBox="1">
            <a:spLocks/>
          </p:cNvSpPr>
          <p:nvPr/>
        </p:nvSpPr>
        <p:spPr>
          <a:xfrm>
            <a:off x="6096000" y="1695451"/>
            <a:ext cx="5182206" cy="10096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pl-PL" sz="4000" dirty="0"/>
              <a:t>Priorytet: </a:t>
            </a:r>
            <a:r>
              <a:rPr lang="pl-PL" sz="3700" dirty="0"/>
              <a:t>wysoki</a:t>
            </a:r>
            <a:endParaRPr lang="en-US" sz="37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9428F00-4E78-D9DB-3E98-7E026DE1A471}"/>
              </a:ext>
            </a:extLst>
          </p:cNvPr>
          <p:cNvSpPr txBox="1">
            <a:spLocks/>
          </p:cNvSpPr>
          <p:nvPr/>
        </p:nvSpPr>
        <p:spPr>
          <a:xfrm>
            <a:off x="913794" y="3429000"/>
            <a:ext cx="10364410" cy="270509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pl-PL" dirty="0"/>
              <a:t>Kryteria akceptacji:</a:t>
            </a:r>
          </a:p>
          <a:p>
            <a:pPr marL="36900" indent="0">
              <a:buFont typeface="Wingdings 2" charset="2"/>
              <a:buNone/>
            </a:pPr>
            <a:r>
              <a:rPr lang="pl-PL" dirty="0"/>
              <a:t>Po zalogowaniu się na swoje konto użytkownik naciska przycisk „rekomendacje”, </a:t>
            </a:r>
          </a:p>
          <a:p>
            <a:pPr marL="36900" indent="0">
              <a:buFont typeface="Wingdings 2" charset="2"/>
              <a:buNone/>
            </a:pPr>
            <a:r>
              <a:rPr lang="pl-PL" dirty="0"/>
              <a:t>Zostaje wyświetlona lista przygotowanych dla niego tytułów.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513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A5B0A-4BCD-5CD7-A277-0F6073EA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38151"/>
            <a:ext cx="10364410" cy="1257300"/>
          </a:xfrm>
        </p:spPr>
        <p:txBody>
          <a:bodyPr>
            <a:normAutofit/>
          </a:bodyPr>
          <a:lstStyle/>
          <a:p>
            <a:r>
              <a:rPr lang="pl-PL" sz="3900" dirty="0"/>
              <a:t>Wyświetlanie opinii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207B2-08EB-40E0-1718-26963D541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95452"/>
            <a:ext cx="5182205" cy="1733548"/>
          </a:xfrm>
        </p:spPr>
        <p:txBody>
          <a:bodyPr/>
          <a:lstStyle/>
          <a:p>
            <a:pPr marL="36900" indent="0">
              <a:buNone/>
            </a:pPr>
            <a:r>
              <a:rPr lang="pl-PL" dirty="0"/>
              <a:t>User story:</a:t>
            </a:r>
          </a:p>
          <a:p>
            <a:pPr marL="36900" indent="0">
              <a:buNone/>
            </a:pPr>
            <a:r>
              <a:rPr lang="pl-PL" dirty="0"/>
              <a:t>Użytkownik chce przeczytać opinie innych użytkowników o danej książce.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699D13-901B-258B-B9BF-422D545CC993}"/>
              </a:ext>
            </a:extLst>
          </p:cNvPr>
          <p:cNvSpPr txBox="1">
            <a:spLocks/>
          </p:cNvSpPr>
          <p:nvPr/>
        </p:nvSpPr>
        <p:spPr>
          <a:xfrm>
            <a:off x="6096000" y="1695451"/>
            <a:ext cx="5182206" cy="10096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pl-PL" sz="4000" dirty="0"/>
              <a:t>Priorytet: </a:t>
            </a:r>
            <a:r>
              <a:rPr lang="pl-PL" sz="3700" dirty="0"/>
              <a:t>wysoki</a:t>
            </a:r>
            <a:endParaRPr lang="en-US" sz="37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9428F00-4E78-D9DB-3E98-7E026DE1A471}"/>
              </a:ext>
            </a:extLst>
          </p:cNvPr>
          <p:cNvSpPr txBox="1">
            <a:spLocks/>
          </p:cNvSpPr>
          <p:nvPr/>
        </p:nvSpPr>
        <p:spPr>
          <a:xfrm>
            <a:off x="913794" y="3429000"/>
            <a:ext cx="10364410" cy="270509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pl-PL" dirty="0"/>
              <a:t>Kryteria akceptacji:</a:t>
            </a:r>
          </a:p>
          <a:p>
            <a:pPr marL="36900" indent="0">
              <a:buFont typeface="Wingdings 2" charset="2"/>
              <a:buNone/>
            </a:pPr>
            <a:r>
              <a:rPr lang="pl-PL" dirty="0"/>
              <a:t>Po znalezieniu wybranej książki i przejściu na jej podstronę, użytkownik klika przycisk „opinie”, wyświetla się lista ocen i notatek na temat lektury napisanych przez innych użytkowników.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179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A5B0A-4BCD-5CD7-A277-0F6073EA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38151"/>
            <a:ext cx="10364410" cy="1257300"/>
          </a:xfrm>
        </p:spPr>
        <p:txBody>
          <a:bodyPr>
            <a:normAutofit/>
          </a:bodyPr>
          <a:lstStyle/>
          <a:p>
            <a:r>
              <a:rPr lang="pl-PL" sz="3900" dirty="0"/>
              <a:t>Ocena opinii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207B2-08EB-40E0-1718-26963D541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95452"/>
            <a:ext cx="5182205" cy="1733548"/>
          </a:xfrm>
        </p:spPr>
        <p:txBody>
          <a:bodyPr/>
          <a:lstStyle/>
          <a:p>
            <a:pPr marL="36900" indent="0">
              <a:buNone/>
            </a:pPr>
            <a:r>
              <a:rPr lang="pl-PL" dirty="0"/>
              <a:t>User story:</a:t>
            </a:r>
          </a:p>
          <a:p>
            <a:pPr marL="36900" indent="0">
              <a:buNone/>
            </a:pPr>
            <a:r>
              <a:rPr lang="pl-PL" dirty="0"/>
              <a:t>Użytkownik chce ocenić opinię innego użytkownika.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699D13-901B-258B-B9BF-422D545CC993}"/>
              </a:ext>
            </a:extLst>
          </p:cNvPr>
          <p:cNvSpPr txBox="1">
            <a:spLocks/>
          </p:cNvSpPr>
          <p:nvPr/>
        </p:nvSpPr>
        <p:spPr>
          <a:xfrm>
            <a:off x="6096000" y="1695451"/>
            <a:ext cx="5182206" cy="10096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pl-PL" sz="4000" dirty="0"/>
              <a:t>Priorytet: </a:t>
            </a:r>
            <a:r>
              <a:rPr lang="pl-PL" sz="3700" dirty="0"/>
              <a:t>średni</a:t>
            </a:r>
            <a:endParaRPr lang="en-US" sz="37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9428F00-4E78-D9DB-3E98-7E026DE1A471}"/>
              </a:ext>
            </a:extLst>
          </p:cNvPr>
          <p:cNvSpPr txBox="1">
            <a:spLocks/>
          </p:cNvSpPr>
          <p:nvPr/>
        </p:nvSpPr>
        <p:spPr>
          <a:xfrm>
            <a:off x="913794" y="3429000"/>
            <a:ext cx="10364410" cy="270509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pl-PL" dirty="0"/>
              <a:t>Kryteria akceptacji:</a:t>
            </a:r>
          </a:p>
          <a:p>
            <a:pPr marL="36900" indent="0">
              <a:buFont typeface="Wingdings 2" charset="2"/>
              <a:buNone/>
            </a:pPr>
            <a:r>
              <a:rPr lang="pl-PL" dirty="0"/>
              <a:t>Po przejściu na listę opinii, użytkownik klika ikonę łapki z kciukiem skierowanym w dół lub w górę, co zapisuje jego zdanie na temat wiarygodności danej opinii.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744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A5B0A-4BCD-5CD7-A277-0F6073EA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38151"/>
            <a:ext cx="10364410" cy="1257300"/>
          </a:xfrm>
        </p:spPr>
        <p:txBody>
          <a:bodyPr>
            <a:normAutofit/>
          </a:bodyPr>
          <a:lstStyle/>
          <a:p>
            <a:r>
              <a:rPr lang="pl-PL" sz="3900" dirty="0"/>
              <a:t>Edycja danych konta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207B2-08EB-40E0-1718-26963D541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95452"/>
            <a:ext cx="5182205" cy="1733548"/>
          </a:xfrm>
        </p:spPr>
        <p:txBody>
          <a:bodyPr/>
          <a:lstStyle/>
          <a:p>
            <a:pPr marL="36900" indent="0">
              <a:buNone/>
            </a:pPr>
            <a:r>
              <a:rPr lang="pl-PL" dirty="0"/>
              <a:t>User story:</a:t>
            </a:r>
          </a:p>
          <a:p>
            <a:pPr marL="36900" indent="0">
              <a:buNone/>
            </a:pPr>
            <a:r>
              <a:rPr lang="pl-PL" dirty="0"/>
              <a:t>Użytkownik chce edytować błędnie wprowadzone przy rejestracji dane.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699D13-901B-258B-B9BF-422D545CC993}"/>
              </a:ext>
            </a:extLst>
          </p:cNvPr>
          <p:cNvSpPr txBox="1">
            <a:spLocks/>
          </p:cNvSpPr>
          <p:nvPr/>
        </p:nvSpPr>
        <p:spPr>
          <a:xfrm>
            <a:off x="6096000" y="1695451"/>
            <a:ext cx="5182206" cy="10096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pl-PL" sz="4000" dirty="0"/>
              <a:t>Priorytet: </a:t>
            </a:r>
            <a:r>
              <a:rPr lang="pl-PL" sz="3700" dirty="0"/>
              <a:t>średni</a:t>
            </a:r>
            <a:endParaRPr lang="en-US" sz="37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9428F00-4E78-D9DB-3E98-7E026DE1A471}"/>
              </a:ext>
            </a:extLst>
          </p:cNvPr>
          <p:cNvSpPr txBox="1">
            <a:spLocks/>
          </p:cNvSpPr>
          <p:nvPr/>
        </p:nvSpPr>
        <p:spPr>
          <a:xfrm>
            <a:off x="913794" y="3429000"/>
            <a:ext cx="10364410" cy="270509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pl-PL" dirty="0"/>
              <a:t>Kryteria akceptacji:</a:t>
            </a:r>
          </a:p>
          <a:p>
            <a:pPr marL="36900" indent="0">
              <a:buFont typeface="Wingdings 2" charset="2"/>
              <a:buNone/>
            </a:pPr>
            <a:r>
              <a:rPr lang="pl-PL" dirty="0"/>
              <a:t>Po przejściu do swojego profilu, użytkownik klika przycisk „edytuj profil”, wyświetla się formularz, po poprawieniu wszystkich błędnych danych, użytkownik klika przycisk „zapisz”.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815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008EC-5650-48B6-A6CA-2CD706291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onlinelibrary.wiley.com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999E41-C2F0-4ABB-8618-D4E9D3237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076449"/>
            <a:ext cx="10353675" cy="4289181"/>
          </a:xfrm>
        </p:spPr>
        <p:txBody>
          <a:bodyPr anchor="t">
            <a:normAutofit/>
          </a:bodyPr>
          <a:lstStyle/>
          <a:p>
            <a:r>
              <a:rPr lang="pl-PL" sz="2400" dirty="0"/>
              <a:t>Oceny i opinie</a:t>
            </a:r>
          </a:p>
          <a:p>
            <a:r>
              <a:rPr lang="pl-PL" sz="2400" dirty="0"/>
              <a:t>Krótka biografia autora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F2DD0B-A866-4414-8E87-7E022BEC3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744" y="1820469"/>
            <a:ext cx="10353675" cy="492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859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A5B0A-4BCD-5CD7-A277-0F6073EA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38151"/>
            <a:ext cx="10364410" cy="1257300"/>
          </a:xfrm>
        </p:spPr>
        <p:txBody>
          <a:bodyPr>
            <a:normAutofit/>
          </a:bodyPr>
          <a:lstStyle/>
          <a:p>
            <a:r>
              <a:rPr lang="pl-PL" sz="3900" dirty="0"/>
              <a:t>Dodanie nowego tytułu.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207B2-08EB-40E0-1718-26963D541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95452"/>
            <a:ext cx="5182205" cy="1733548"/>
          </a:xfrm>
        </p:spPr>
        <p:txBody>
          <a:bodyPr/>
          <a:lstStyle/>
          <a:p>
            <a:pPr marL="36900" indent="0">
              <a:buNone/>
            </a:pPr>
            <a:r>
              <a:rPr lang="pl-PL" dirty="0"/>
              <a:t>User story:</a:t>
            </a:r>
          </a:p>
          <a:p>
            <a:pPr marL="36900" indent="0">
              <a:buNone/>
            </a:pPr>
            <a:r>
              <a:rPr lang="pl-PL" sz="2400" dirty="0"/>
              <a:t>Użytkownik chce poprosić o dodanie nowego tytułu do systemu.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699D13-901B-258B-B9BF-422D545CC993}"/>
              </a:ext>
            </a:extLst>
          </p:cNvPr>
          <p:cNvSpPr txBox="1">
            <a:spLocks/>
          </p:cNvSpPr>
          <p:nvPr/>
        </p:nvSpPr>
        <p:spPr>
          <a:xfrm>
            <a:off x="6096000" y="1695451"/>
            <a:ext cx="5182206" cy="10096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pl-PL" sz="4000" dirty="0"/>
              <a:t>Priorytet: </a:t>
            </a:r>
            <a:r>
              <a:rPr lang="pl-PL" sz="3700" dirty="0"/>
              <a:t>niski</a:t>
            </a:r>
            <a:endParaRPr lang="en-US" sz="37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9428F00-4E78-D9DB-3E98-7E026DE1A471}"/>
              </a:ext>
            </a:extLst>
          </p:cNvPr>
          <p:cNvSpPr txBox="1">
            <a:spLocks/>
          </p:cNvSpPr>
          <p:nvPr/>
        </p:nvSpPr>
        <p:spPr>
          <a:xfrm>
            <a:off x="913794" y="3429000"/>
            <a:ext cx="10364410" cy="270509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pl-PL" dirty="0"/>
              <a:t>Kryteria akceptacji:</a:t>
            </a:r>
          </a:p>
          <a:p>
            <a:pPr marL="36900" indent="0">
              <a:buFont typeface="Wingdings 2" charset="2"/>
              <a:buNone/>
            </a:pPr>
            <a:r>
              <a:rPr lang="pl-PL" dirty="0"/>
              <a:t>Po przejściu do zakładki, „dodaj książkę”, wyświetla się formularz z danymi potrzebnymi do odnalezienia książki. Po wypełnieniu formularza, użytkownik klika przycisk „Złóż wniosek”, administracja zostaje powiadomiona o prośbie o dodanie danej książki.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3509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A5B0A-4BCD-5CD7-A277-0F6073EA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38151"/>
            <a:ext cx="10364410" cy="1257300"/>
          </a:xfrm>
        </p:spPr>
        <p:txBody>
          <a:bodyPr>
            <a:normAutofit/>
          </a:bodyPr>
          <a:lstStyle/>
          <a:p>
            <a:r>
              <a:rPr lang="pl-PL" sz="3900" dirty="0"/>
              <a:t>Wyświetlanie listy książek innego użyutkownika.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207B2-08EB-40E0-1718-26963D541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95452"/>
            <a:ext cx="5182205" cy="1733548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pl-PL" dirty="0"/>
              <a:t>User story:</a:t>
            </a:r>
          </a:p>
          <a:p>
            <a:pPr marL="36900" indent="0">
              <a:buNone/>
            </a:pPr>
            <a:r>
              <a:rPr lang="pl-PL" sz="2400" dirty="0"/>
              <a:t>Użytkownik chce zobaczyć liste przeczytanych książek, udostępnioną przez innego użytkownika.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699D13-901B-258B-B9BF-422D545CC993}"/>
              </a:ext>
            </a:extLst>
          </p:cNvPr>
          <p:cNvSpPr txBox="1">
            <a:spLocks/>
          </p:cNvSpPr>
          <p:nvPr/>
        </p:nvSpPr>
        <p:spPr>
          <a:xfrm>
            <a:off x="6096000" y="1695451"/>
            <a:ext cx="5182206" cy="10096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pl-PL" sz="4000" dirty="0"/>
              <a:t>Priorytet: </a:t>
            </a:r>
            <a:r>
              <a:rPr lang="pl-PL" sz="3700" dirty="0"/>
              <a:t>niski</a:t>
            </a:r>
            <a:endParaRPr lang="en-US" sz="37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9428F00-4E78-D9DB-3E98-7E026DE1A471}"/>
              </a:ext>
            </a:extLst>
          </p:cNvPr>
          <p:cNvSpPr txBox="1">
            <a:spLocks/>
          </p:cNvSpPr>
          <p:nvPr/>
        </p:nvSpPr>
        <p:spPr>
          <a:xfrm>
            <a:off x="913794" y="3429000"/>
            <a:ext cx="10364410" cy="270509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pl-PL" dirty="0"/>
              <a:t>Kryteria akceptacji:</a:t>
            </a:r>
          </a:p>
          <a:p>
            <a:pPr marL="36900" indent="0">
              <a:buFont typeface="Wingdings 2" charset="2"/>
              <a:buNone/>
            </a:pPr>
            <a:r>
              <a:rPr lang="pl-PL" dirty="0"/>
              <a:t>Po przejściu do obcego profilu, użytkownik klika przycisk „lista książek”,</a:t>
            </a:r>
          </a:p>
          <a:p>
            <a:pPr marL="36900" indent="0">
              <a:buFont typeface="Wingdings 2" charset="2"/>
              <a:buNone/>
            </a:pPr>
            <a:r>
              <a:rPr lang="pl-PL" dirty="0"/>
              <a:t>Wyświetla się lista tytułów oraz ocen książek przeczytanych przez użytkownika którego profil przeglądamy.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81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FD1F2-C858-4A92-8317-06D43CF8C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10353762" cy="5703277"/>
          </a:xfrm>
        </p:spPr>
        <p:txBody>
          <a:bodyPr/>
          <a:lstStyle/>
          <a:p>
            <a:r>
              <a:rPr lang="pl-PL" dirty="0"/>
              <a:t>Mockupy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641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7241FB-2B46-C068-EFD6-B314EC56E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257175"/>
            <a:ext cx="5867400" cy="6343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8670B2-8CCC-8CB4-7A74-F9116D001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257175"/>
            <a:ext cx="586740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761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7564BC-B3DA-D500-5663-2953E5C9A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276225"/>
            <a:ext cx="5867400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40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9017BE-FE70-FEFC-E790-499F32F71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257175"/>
            <a:ext cx="586740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660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E004AF-D065-7B53-4289-0CC58ABB5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062" y="261937"/>
            <a:ext cx="5857875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507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BAF95B-DA65-277E-ECFD-55B974A34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062" y="271462"/>
            <a:ext cx="5857875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932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1C59F2-2B7C-79D8-7CEC-D36A14E08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062" y="261937"/>
            <a:ext cx="5857875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2021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1627CC-CEAD-79EB-7E7B-30A8614CB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825" y="257175"/>
            <a:ext cx="584835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97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F7A93-2B70-44D4-9320-9964DBCAA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/>
              <a:t>Tworzenie kont prywatnych I instytucyjnych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0BA9971-1675-4191-9AB1-DC27D1D07D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95" y="2000251"/>
            <a:ext cx="5010755" cy="4362449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D31AAD8-B198-4DAE-94BB-C5CB5C305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452" y="2000251"/>
            <a:ext cx="500010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284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F2046-2F46-472D-A8C3-3F69D1531B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529824"/>
            <a:ext cx="9440034" cy="1828801"/>
          </a:xfrm>
        </p:spPr>
        <p:txBody>
          <a:bodyPr/>
          <a:lstStyle/>
          <a:p>
            <a:r>
              <a:rPr lang="pl-PL" dirty="0"/>
              <a:t>TODO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A24FB5-5159-4286-AB25-EBAD19BB59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2604113"/>
            <a:ext cx="9440034" cy="3849441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dirty="0"/>
              <a:t>Atrybuty jakości (opcjonalne)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Interfejsy</a:t>
            </a:r>
            <a:r>
              <a:rPr lang="en-US" dirty="0"/>
              <a:t> </a:t>
            </a:r>
            <a:r>
              <a:rPr lang="en-US" dirty="0" err="1"/>
              <a:t>dla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pl-PL" dirty="0"/>
              <a:t>ób z niepełnosprawnościami (opcjonalnie)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/>
              <a:t>Zapoznać się z systemami rekomendacyjnymi i wybrać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540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65694-8D87-45FD-B07C-C7F02D3C3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err="1"/>
              <a:t>Przegl</a:t>
            </a:r>
            <a:r>
              <a:rPr lang="pl-PL" sz="4800" dirty="0"/>
              <a:t>ąd dostępnych książek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CCD386-82D0-4AA2-B49A-408D1F3FEC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6443" y="2076450"/>
            <a:ext cx="5529589" cy="3714750"/>
          </a:xfrm>
        </p:spPr>
      </p:pic>
    </p:spTree>
    <p:extLst>
      <p:ext uri="{BB962C8B-B14F-4D97-AF65-F5344CB8AC3E}">
        <p14:creationId xmlns:p14="http://schemas.microsoft.com/office/powerpoint/2010/main" val="4282773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C1C42-193F-4658-AFFA-0B0D18C9D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800" dirty="0"/>
              <a:t>Różne sposoby filtrowania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3220AD-0875-4152-B645-69559AA0D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6045" y="2533650"/>
            <a:ext cx="1792941" cy="37147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F2BDE7-BC23-4E0A-BC8D-74EE37E92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641" y="2533650"/>
            <a:ext cx="1454944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28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99A51-1AA8-471A-A761-FA0EB0E52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 err="1"/>
              <a:t>Wypo</a:t>
            </a:r>
            <a:r>
              <a:rPr lang="pl-PL" sz="4800" dirty="0"/>
              <a:t>życzanie w formie PDF, podzielone na rozdziały.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4D7FDF-D34D-456E-A7E9-6D1B0F40EF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4347" y="2076450"/>
            <a:ext cx="4193781" cy="3714750"/>
          </a:xfrm>
        </p:spPr>
      </p:pic>
    </p:spTree>
    <p:extLst>
      <p:ext uri="{BB962C8B-B14F-4D97-AF65-F5344CB8AC3E}">
        <p14:creationId xmlns:p14="http://schemas.microsoft.com/office/powerpoint/2010/main" val="1367469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45458-DDC9-41FD-B51D-3ED21A76A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800" dirty="0"/>
              <a:t>Krótka biografia autora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B79052-77D1-41A7-A20A-5D202CE54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7546" y="2076450"/>
            <a:ext cx="6827383" cy="3714750"/>
          </a:xfrm>
        </p:spPr>
      </p:pic>
    </p:spTree>
    <p:extLst>
      <p:ext uri="{BB962C8B-B14F-4D97-AF65-F5344CB8AC3E}">
        <p14:creationId xmlns:p14="http://schemas.microsoft.com/office/powerpoint/2010/main" val="2450389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8E9F0-3185-44AA-82BA-BF583701D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openlibrary.org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0E038-8028-48B6-9819-DACEA0E5D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A71C74-5324-44E7-B642-FF52E86AE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658" y="1971674"/>
            <a:ext cx="9488525" cy="453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843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{3F5214D4-97BB-4BEB-9D6C-6E622FDA16F2}tf55705232_win32</Template>
  <TotalTime>2684</TotalTime>
  <Words>862</Words>
  <Application>Microsoft Office PowerPoint</Application>
  <PresentationFormat>Widescreen</PresentationFormat>
  <Paragraphs>122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Goudy Old Style</vt:lpstr>
      <vt:lpstr>Goudy Old Style (Body)</vt:lpstr>
      <vt:lpstr>Wingdings 2</vt:lpstr>
      <vt:lpstr>SlateVTI</vt:lpstr>
      <vt:lpstr>Biblioteka on-line</vt:lpstr>
      <vt:lpstr>Aplikacje podobne do tworzonego projektu</vt:lpstr>
      <vt:lpstr>onlinelibrary.wiley.com</vt:lpstr>
      <vt:lpstr>Tworzenie kont prywatnych I instytucyjnych</vt:lpstr>
      <vt:lpstr>Przegląd dostępnych książek</vt:lpstr>
      <vt:lpstr>Różne sposoby filtrowania</vt:lpstr>
      <vt:lpstr>Wypożyczanie w formie PDF, podzielone na rozdziały.</vt:lpstr>
      <vt:lpstr>Krótka biografia autora</vt:lpstr>
      <vt:lpstr>openlibrary.org</vt:lpstr>
      <vt:lpstr>Tworzenie kont prywatnych, brak instytucyjnych</vt:lpstr>
      <vt:lpstr>Zaawansowane wyszukiwanie oraz filtrowanie</vt:lpstr>
      <vt:lpstr>Możliwość słuchania oraz czytania dostępnych tytułów</vt:lpstr>
      <vt:lpstr>Oceny i opinie</vt:lpstr>
      <vt:lpstr>System polecający</vt:lpstr>
      <vt:lpstr>Funkcjonalnośći aplikacji</vt:lpstr>
      <vt:lpstr>Technologie</vt:lpstr>
      <vt:lpstr>Backend: Python &amp; Django</vt:lpstr>
      <vt:lpstr>Frontend: React.js</vt:lpstr>
      <vt:lpstr>Baza danych: PostgreSQL</vt:lpstr>
      <vt:lpstr>User Stories</vt:lpstr>
      <vt:lpstr>Wyświetlenie katalogu</vt:lpstr>
      <vt:lpstr>Zakupienie e-booka lub audiobooka</vt:lpstr>
      <vt:lpstr>Ocena Książki</vt:lpstr>
      <vt:lpstr>Przeszukiwanie katalogu</vt:lpstr>
      <vt:lpstr>Założenie konta</vt:lpstr>
      <vt:lpstr>Rekomendacja książki</vt:lpstr>
      <vt:lpstr>Wyświetlanie opinii</vt:lpstr>
      <vt:lpstr>Ocena opinii</vt:lpstr>
      <vt:lpstr>Edycja danych konta</vt:lpstr>
      <vt:lpstr>Dodanie nowego tytułu.</vt:lpstr>
      <vt:lpstr>Wyświetlanie listy książek innego użyutkownika.</vt:lpstr>
      <vt:lpstr>Mockupy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Biblioteka online</dc:title>
  <dc:creator>Tomasz Maćkiewicz</dc:creator>
  <cp:lastModifiedBy>Tomasz Maćkiewicz</cp:lastModifiedBy>
  <cp:revision>21</cp:revision>
  <dcterms:created xsi:type="dcterms:W3CDTF">2022-03-15T22:43:02Z</dcterms:created>
  <dcterms:modified xsi:type="dcterms:W3CDTF">2023-01-16T22:11:22Z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